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</p:sldIdLst>
  <p:sldSz cx="7556500" cy="106934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Cascadia Code" panose="020B0609020000020004" pitchFamily="49" charset="0"/>
      <p:regular r:id="rId16"/>
      <p:bold r:id="rId17"/>
    </p:embeddedFont>
    <p:embeddedFont>
      <p:font typeface="Monotype Corsiva" panose="03010101010201010101" pitchFamily="66" charset="0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Y견명조" panose="02030600000101010101" pitchFamily="18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760"/>
    <a:srgbClr val="1F28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22" autoAdjust="0"/>
  </p:normalViewPr>
  <p:slideViewPr>
    <p:cSldViewPr>
      <p:cViewPr varScale="1">
        <p:scale>
          <a:sx n="71" d="100"/>
          <a:sy n="71" d="100"/>
        </p:scale>
        <p:origin x="31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44E8F-4F4B-47BB-83DC-0ECDE513B897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E9DE2-7C88-47CF-AED2-01691FC5A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E9DE2-7C88-47CF-AED2-01691FC5AC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6D78BD8-4121-7A2D-B3E1-06AFDF5897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4867275"/>
            <a:ext cx="3740150" cy="428466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6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E4D5F79-835F-E4BC-73F0-12D3B3262E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" y="3965575"/>
            <a:ext cx="2228850" cy="1254125"/>
          </a:xfrm>
          <a:prstGeom prst="roundRect">
            <a:avLst>
              <a:gd name="adj" fmla="val 9262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46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374CB5A-E223-C356-6884-9BBB525568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59225" y="2457450"/>
            <a:ext cx="2817813" cy="28813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91611E22-CCBC-B83E-6673-FB7DC70E7E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59225" y="5972175"/>
            <a:ext cx="2817813" cy="302118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5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84D7353-6B27-87D8-E28F-9EDE2FCAA8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8099" y="3417905"/>
            <a:ext cx="1921492" cy="1080947"/>
          </a:xfrm>
          <a:prstGeom prst="roundRect">
            <a:avLst>
              <a:gd name="adj" fmla="val 8443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24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2C2920E7-2F74-51CC-C33A-76F6B63C3B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50" y="1784350"/>
            <a:ext cx="1381125" cy="1381125"/>
          </a:xfrm>
          <a:prstGeom prst="roundRect">
            <a:avLst>
              <a:gd name="adj" fmla="val 6322"/>
            </a:avLst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65C4F8EA-2D7B-A865-90B2-24F4A80067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0850" y="3251200"/>
            <a:ext cx="1381125" cy="1381125"/>
          </a:xfrm>
          <a:prstGeom prst="roundRect">
            <a:avLst>
              <a:gd name="adj" fmla="val 6322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29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8C3B4FE-C209-44FB-06DA-7E79762885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7703" y="2003426"/>
            <a:ext cx="827066" cy="828676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786DA9CC-ECEC-ED4A-0B7C-77EDC80D63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16" y="2003426"/>
            <a:ext cx="827066" cy="828676"/>
          </a:xfrm>
          <a:prstGeom prst="ellipse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414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1C99B7-EA9E-2EA3-0465-427C9C0CF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6500" cy="1069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E629082-AD08-838F-99F2-20A87CCBC8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5801" y="2125663"/>
            <a:ext cx="1365250" cy="1370012"/>
          </a:xfrm>
          <a:prstGeom prst="roundRect">
            <a:avLst>
              <a:gd name="adj" fmla="val 8092"/>
            </a:avLst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그림 개체 틀 11">
            <a:extLst>
              <a:ext uri="{FF2B5EF4-FFF2-40B4-BE49-F238E27FC236}">
                <a16:creationId xmlns:a16="http://schemas.microsoft.com/office/drawing/2014/main" id="{DD336D3B-CBF6-D5ED-A29B-586F9679DD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5801" y="4057650"/>
            <a:ext cx="1365250" cy="1370012"/>
          </a:xfrm>
          <a:prstGeom prst="roundRect">
            <a:avLst>
              <a:gd name="adj" fmla="val 8092"/>
            </a:avLst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97775A9A-A786-CEAE-D1C4-78095F4AB1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55801" y="5988050"/>
            <a:ext cx="1365250" cy="1370012"/>
          </a:xfrm>
          <a:prstGeom prst="roundRect">
            <a:avLst>
              <a:gd name="adj" fmla="val 8092"/>
            </a:avLst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72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5" r:id="rId3"/>
    <p:sldLayoutId id="2147483664" r:id="rId4"/>
    <p:sldLayoutId id="2147483663" r:id="rId5"/>
    <p:sldLayoutId id="2147483662" r:id="rId6"/>
    <p:sldLayoutId id="2147483661" r:id="rId7"/>
    <p:sldLayoutId id="2147483660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24" t="1046" r="26965" b="1004"/>
          <a:stretch>
            <a:fillRect/>
          </a:stretch>
        </p:blipFill>
        <p:spPr>
          <a:xfrm>
            <a:off x="0" y="0"/>
            <a:ext cx="7556500" cy="10693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7450" y="2070100"/>
            <a:ext cx="51816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10000" spc="326" dirty="0" smtClean="0">
                <a:solidFill>
                  <a:srgbClr val="FFFFF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</a:t>
            </a:r>
            <a:r>
              <a:rPr lang="en-US" sz="10000" spc="326" dirty="0">
                <a:solidFill>
                  <a:srgbClr val="FFFFF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/>
            </a:r>
            <a:br>
              <a:rPr lang="en-US" sz="10000" spc="326" dirty="0">
                <a:solidFill>
                  <a:srgbClr val="FFFFF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</a:br>
            <a:r>
              <a:rPr lang="en-US" sz="10000" spc="326" dirty="0">
                <a:solidFill>
                  <a:srgbClr val="FFFFF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        </a:t>
            </a:r>
            <a:r>
              <a:rPr lang="en-US" sz="10000" spc="326" dirty="0" smtClean="0">
                <a:solidFill>
                  <a:srgbClr val="FFFFF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Spire</a:t>
            </a:r>
            <a:endParaRPr lang="en-US" sz="10000" spc="326" dirty="0">
              <a:solidFill>
                <a:srgbClr val="FFFFF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15982" b="33641"/>
          <a:stretch>
            <a:fillRect/>
          </a:stretch>
        </p:blipFill>
        <p:spPr>
          <a:xfrm>
            <a:off x="0" y="5055623"/>
            <a:ext cx="7560000" cy="5289090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0" y="10344713"/>
            <a:ext cx="7560000" cy="348687"/>
          </a:xfrm>
          <a:custGeom>
            <a:avLst/>
            <a:gdLst/>
            <a:ahLst/>
            <a:cxnLst/>
            <a:rect l="l" t="t" r="r" b="b"/>
            <a:pathLst>
              <a:path w="1991111" h="91466">
                <a:moveTo>
                  <a:pt x="0" y="0"/>
                </a:moveTo>
                <a:lnTo>
                  <a:pt x="1991111" y="0"/>
                </a:lnTo>
                <a:lnTo>
                  <a:pt x="1991111" y="91466"/>
                </a:lnTo>
                <a:lnTo>
                  <a:pt x="0" y="91466"/>
                </a:lnTo>
                <a:close/>
              </a:path>
            </a:pathLst>
          </a:custGeom>
          <a:solidFill>
            <a:srgbClr val="FFFFFF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10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08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유물</a:t>
            </a:r>
            <a:r>
              <a:rPr lang="en-US" altLang="ko-KR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3000" dirty="0" err="1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미구현</a:t>
            </a:r>
            <a:r>
              <a:rPr lang="en-US" altLang="ko-KR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8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336860" y="3216583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09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en-US" altLang="ko-KR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Flowchart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760810" y="3605262"/>
            <a:ext cx="1260000" cy="828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진행하기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게임 정보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나가기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" name="순서도: 천공 테이프 5"/>
          <p:cNvSpPr/>
          <p:nvPr/>
        </p:nvSpPr>
        <p:spPr>
          <a:xfrm>
            <a:off x="1834044" y="3544011"/>
            <a:ext cx="1263883" cy="838200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메인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8" name="순서도: 천공 테이프 27"/>
          <p:cNvSpPr/>
          <p:nvPr/>
        </p:nvSpPr>
        <p:spPr>
          <a:xfrm>
            <a:off x="5457916" y="4477932"/>
            <a:ext cx="1274726" cy="796777"/>
          </a:xfrm>
          <a:prstGeom prst="flowChartPunchedTa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끝내기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490183" y="3832888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게임 정보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40" name="직선 화살표 연결선 39"/>
          <p:cNvCxnSpPr>
            <a:stCxn id="2" idx="3"/>
            <a:endCxn id="34" idx="1"/>
          </p:cNvCxnSpPr>
          <p:nvPr/>
        </p:nvCxnSpPr>
        <p:spPr>
          <a:xfrm>
            <a:off x="5020810" y="4019262"/>
            <a:ext cx="46937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6" idx="3"/>
          </p:cNvCxnSpPr>
          <p:nvPr/>
        </p:nvCxnSpPr>
        <p:spPr>
          <a:xfrm>
            <a:off x="3097927" y="3963111"/>
            <a:ext cx="659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1845021" y="4909845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캐릭터 선택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33" name="꺾인 연결선 32"/>
          <p:cNvCxnSpPr>
            <a:stCxn id="2" idx="2"/>
            <a:endCxn id="65" idx="0"/>
          </p:cNvCxnSpPr>
          <p:nvPr/>
        </p:nvCxnSpPr>
        <p:spPr>
          <a:xfrm rot="5400000">
            <a:off x="3194625" y="3713659"/>
            <a:ext cx="476583" cy="1915789"/>
          </a:xfrm>
          <a:prstGeom prst="bentConnector3">
            <a:avLst>
              <a:gd name="adj1" fmla="val 330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2079133" y="5721257"/>
            <a:ext cx="811752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맵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67" name="직선 화살표 연결선 66"/>
          <p:cNvCxnSpPr>
            <a:stCxn id="65" idx="2"/>
            <a:endCxn id="66" idx="0"/>
          </p:cNvCxnSpPr>
          <p:nvPr/>
        </p:nvCxnSpPr>
        <p:spPr>
          <a:xfrm>
            <a:off x="2475021" y="5282593"/>
            <a:ext cx="9988" cy="43866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3202420" y="7113163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전투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562744" y="7101043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상점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923068" y="7101043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이벤트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845024" y="7131832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휴식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80" name="꺾인 연결선 79"/>
          <p:cNvCxnSpPr>
            <a:stCxn id="74" idx="0"/>
            <a:endCxn id="73" idx="0"/>
          </p:cNvCxnSpPr>
          <p:nvPr/>
        </p:nvCxnSpPr>
        <p:spPr>
          <a:xfrm rot="5400000" flipH="1" flipV="1">
            <a:off x="4498652" y="5077416"/>
            <a:ext cx="30789" cy="4078044"/>
          </a:xfrm>
          <a:prstGeom prst="bentConnector3">
            <a:avLst>
              <a:gd name="adj1" fmla="val 1366569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endCxn id="71" idx="0"/>
          </p:cNvCxnSpPr>
          <p:nvPr/>
        </p:nvCxnSpPr>
        <p:spPr>
          <a:xfrm>
            <a:off x="3832420" y="6759085"/>
            <a:ext cx="0" cy="3540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5196528" y="6759085"/>
            <a:ext cx="0" cy="3540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66" idx="2"/>
            <a:endCxn id="100" idx="0"/>
          </p:cNvCxnSpPr>
          <p:nvPr/>
        </p:nvCxnSpPr>
        <p:spPr>
          <a:xfrm rot="16200000" flipH="1">
            <a:off x="3293145" y="5285869"/>
            <a:ext cx="409410" cy="2025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/>
          <p:cNvSpPr/>
          <p:nvPr/>
        </p:nvSpPr>
        <p:spPr>
          <a:xfrm>
            <a:off x="4157624" y="6503415"/>
            <a:ext cx="706134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이동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515083" y="8004701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패배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10" name="꺾인 연결선 109"/>
          <p:cNvCxnSpPr>
            <a:stCxn id="2" idx="0"/>
            <a:endCxn id="28" idx="3"/>
          </p:cNvCxnSpPr>
          <p:nvPr/>
        </p:nvCxnSpPr>
        <p:spPr>
          <a:xfrm rot="16200000" flipH="1">
            <a:off x="4926196" y="3069875"/>
            <a:ext cx="1271059" cy="2341832"/>
          </a:xfrm>
          <a:prstGeom prst="bentConnector4">
            <a:avLst>
              <a:gd name="adj1" fmla="val -17985"/>
              <a:gd name="adj2" fmla="val 10976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모서리가 둥근 직사각형 118"/>
          <p:cNvSpPr/>
          <p:nvPr/>
        </p:nvSpPr>
        <p:spPr>
          <a:xfrm>
            <a:off x="2515083" y="8736710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엔딩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0" name="직선 화살표 연결선 119"/>
          <p:cNvCxnSpPr>
            <a:stCxn id="105" idx="2"/>
            <a:endCxn id="119" idx="0"/>
          </p:cNvCxnSpPr>
          <p:nvPr/>
        </p:nvCxnSpPr>
        <p:spPr>
          <a:xfrm>
            <a:off x="3145083" y="8377449"/>
            <a:ext cx="0" cy="35926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3959098" y="7994736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승리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959098" y="8744951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보상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6" name="직선 화살표 연결선 125"/>
          <p:cNvCxnSpPr>
            <a:stCxn id="124" idx="2"/>
            <a:endCxn id="125" idx="0"/>
          </p:cNvCxnSpPr>
          <p:nvPr/>
        </p:nvCxnSpPr>
        <p:spPr>
          <a:xfrm>
            <a:off x="4589098" y="8367484"/>
            <a:ext cx="0" cy="37746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71" idx="2"/>
            <a:endCxn id="105" idx="0"/>
          </p:cNvCxnSpPr>
          <p:nvPr/>
        </p:nvCxnSpPr>
        <p:spPr>
          <a:xfrm rot="5400000">
            <a:off x="3229357" y="7401638"/>
            <a:ext cx="518790" cy="687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71" idx="2"/>
            <a:endCxn id="124" idx="0"/>
          </p:cNvCxnSpPr>
          <p:nvPr/>
        </p:nvCxnSpPr>
        <p:spPr>
          <a:xfrm rot="16200000" flipH="1">
            <a:off x="3956347" y="7361984"/>
            <a:ext cx="508825" cy="756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9" idx="2"/>
            <a:endCxn id="6" idx="1"/>
          </p:cNvCxnSpPr>
          <p:nvPr/>
        </p:nvCxnSpPr>
        <p:spPr>
          <a:xfrm rot="5400000" flipH="1">
            <a:off x="-83610" y="5880766"/>
            <a:ext cx="5146347" cy="1311039"/>
          </a:xfrm>
          <a:prstGeom prst="bentConnector4">
            <a:avLst>
              <a:gd name="adj1" fmla="val -4442"/>
              <a:gd name="adj2" fmla="val 12666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endCxn id="66" idx="3"/>
          </p:cNvCxnSpPr>
          <p:nvPr/>
        </p:nvCxnSpPr>
        <p:spPr>
          <a:xfrm rot="10800000">
            <a:off x="2890886" y="5907631"/>
            <a:ext cx="2049449" cy="705818"/>
          </a:xfrm>
          <a:prstGeom prst="bentConnector3">
            <a:avLst>
              <a:gd name="adj1" fmla="val -1561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4" name="모서리가 둥근 직사각형 173"/>
          <p:cNvSpPr/>
          <p:nvPr/>
        </p:nvSpPr>
        <p:spPr>
          <a:xfrm>
            <a:off x="5462045" y="7994736"/>
            <a:ext cx="1260000" cy="3727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엔딩</a:t>
            </a:r>
            <a:endParaRPr lang="en-US" altLang="ko-KR" sz="15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75" name="직선 화살표 연결선 174"/>
          <p:cNvCxnSpPr>
            <a:stCxn id="124" idx="3"/>
            <a:endCxn id="174" idx="1"/>
          </p:cNvCxnSpPr>
          <p:nvPr/>
        </p:nvCxnSpPr>
        <p:spPr>
          <a:xfrm>
            <a:off x="5219098" y="8181110"/>
            <a:ext cx="242947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8" name="꺾인 연결선 177"/>
          <p:cNvCxnSpPr>
            <a:stCxn id="174" idx="2"/>
          </p:cNvCxnSpPr>
          <p:nvPr/>
        </p:nvCxnSpPr>
        <p:spPr>
          <a:xfrm rot="5400000">
            <a:off x="3879418" y="7125259"/>
            <a:ext cx="970403" cy="34548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3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184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185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11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79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1">
            <a:extLst>
              <a:ext uri="{FF2B5EF4-FFF2-40B4-BE49-F238E27FC236}">
                <a16:creationId xmlns:a16="http://schemas.microsoft.com/office/drawing/2014/main" id="{2DB954BA-3BF1-734A-56E7-555B659ADF42}"/>
              </a:ext>
            </a:extLst>
          </p:cNvPr>
          <p:cNvSpPr/>
          <p:nvPr/>
        </p:nvSpPr>
        <p:spPr>
          <a:xfrm>
            <a:off x="2154740" y="839588"/>
            <a:ext cx="1800000" cy="720000"/>
          </a:xfrm>
          <a:custGeom>
            <a:avLst/>
            <a:gdLst/>
            <a:ahLst/>
            <a:cxnLst/>
            <a:rect l="l" t="t" r="r" b="b"/>
            <a:pathLst>
              <a:path w="3521871" h="1273555">
                <a:moveTo>
                  <a:pt x="3397411" y="1273555"/>
                </a:moveTo>
                <a:lnTo>
                  <a:pt x="124460" y="1273555"/>
                </a:lnTo>
                <a:cubicBezTo>
                  <a:pt x="55880" y="1273555"/>
                  <a:pt x="0" y="1217675"/>
                  <a:pt x="0" y="114909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97411" y="0"/>
                </a:lnTo>
                <a:cubicBezTo>
                  <a:pt x="3465991" y="0"/>
                  <a:pt x="3521871" y="55880"/>
                  <a:pt x="3521871" y="124460"/>
                </a:cubicBezTo>
                <a:lnTo>
                  <a:pt x="3521871" y="1149095"/>
                </a:lnTo>
                <a:cubicBezTo>
                  <a:pt x="3521871" y="1217675"/>
                  <a:pt x="3465991" y="1273555"/>
                  <a:pt x="3397411" y="1273555"/>
                </a:cubicBezTo>
                <a:close/>
              </a:path>
            </a:pathLst>
          </a:custGeom>
          <a:solidFill>
            <a:srgbClr val="06264C"/>
          </a:solidFill>
        </p:spPr>
        <p:txBody>
          <a:bodyPr anchor="ctr"/>
          <a:lstStyle/>
          <a:p>
            <a:pPr algn="ctr"/>
            <a:endParaRPr lang="ko-KR" altLang="en-US" sz="5000" dirty="0">
              <a:latin typeface="HY견명조" panose="02030600000101010101" pitchFamily="18" charset="-127"/>
              <a:ea typeface="HY견명조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sp>
        <p:nvSpPr>
          <p:cNvPr id="7" name="AutoShape 7"/>
          <p:cNvSpPr/>
          <p:nvPr/>
        </p:nvSpPr>
        <p:spPr>
          <a:xfrm rot="5400000">
            <a:off x="-1514218" y="5699929"/>
            <a:ext cx="7502027" cy="0"/>
          </a:xfrm>
          <a:prstGeom prst="line">
            <a:avLst/>
          </a:prstGeom>
          <a:ln w="47625" cap="rnd">
            <a:solidFill>
              <a:srgbClr val="0208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5400000">
            <a:off x="2154740" y="1910550"/>
            <a:ext cx="164113" cy="16411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506801" y="1989708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01. </a:t>
            </a:r>
            <a:r>
              <a:rPr lang="ko-KR" alt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게임소개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08287" y="1232630"/>
            <a:ext cx="1514269" cy="21800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728"/>
              </a:lnSpc>
            </a:pPr>
            <a:r>
              <a:rPr lang="ko-KR" altLang="en-US" sz="4000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Cascadia Code" panose="020B0609020000020004" pitchFamily="49" charset="0"/>
              </a:rPr>
              <a:t>목 차</a:t>
            </a:r>
            <a:endParaRPr lang="en-US" sz="4000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  <a:cs typeface="Cascadia Code" panose="020B0609020000020004" pitchFamily="49" charset="0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02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601553"/>
            <a:ext cx="584425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sz="3500" dirty="0" smtClean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3" name="Group 10">
            <a:extLst>
              <a:ext uri="{FF2B5EF4-FFF2-40B4-BE49-F238E27FC236}">
                <a16:creationId xmlns:a16="http://schemas.microsoft.com/office/drawing/2014/main" id="{C675BB74-BF29-4DF8-8791-003402B11AA6}"/>
              </a:ext>
            </a:extLst>
          </p:cNvPr>
          <p:cNvGrpSpPr/>
          <p:nvPr/>
        </p:nvGrpSpPr>
        <p:grpSpPr>
          <a:xfrm rot="5400000">
            <a:off x="2154740" y="2994372"/>
            <a:ext cx="164113" cy="164113"/>
            <a:chOff x="0" y="0"/>
            <a:chExt cx="6350000" cy="6350000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EF123DC-2D81-4EF7-8753-7D67A674B5D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45" name="TextBox 18">
            <a:extLst>
              <a:ext uri="{FF2B5EF4-FFF2-40B4-BE49-F238E27FC236}">
                <a16:creationId xmlns:a16="http://schemas.microsoft.com/office/drawing/2014/main" id="{FA70B8D7-1B34-4991-B3C9-AD580B3A2718}"/>
              </a:ext>
            </a:extLst>
          </p:cNvPr>
          <p:cNvSpPr txBox="1"/>
          <p:nvPr/>
        </p:nvSpPr>
        <p:spPr>
          <a:xfrm>
            <a:off x="2490122" y="3055123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02. </a:t>
            </a:r>
            <a:r>
              <a:rPr lang="ko-KR" alt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캐릭터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DF280304-EAD1-44D8-9E8F-DD0576E614ED}"/>
              </a:ext>
            </a:extLst>
          </p:cNvPr>
          <p:cNvSpPr txBox="1"/>
          <p:nvPr/>
        </p:nvSpPr>
        <p:spPr>
          <a:xfrm>
            <a:off x="2506801" y="4177981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03. </a:t>
            </a:r>
            <a:r>
              <a:rPr lang="ko-KR" alt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몬스터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FC8962FF-72EA-429E-8581-334B3666219F}"/>
              </a:ext>
            </a:extLst>
          </p:cNvPr>
          <p:cNvSpPr txBox="1"/>
          <p:nvPr/>
        </p:nvSpPr>
        <p:spPr>
          <a:xfrm>
            <a:off x="2537928" y="5236050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04. </a:t>
            </a:r>
            <a:r>
              <a:rPr lang="ko-KR" alt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카드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53" name="Group 16">
            <a:extLst>
              <a:ext uri="{FF2B5EF4-FFF2-40B4-BE49-F238E27FC236}">
                <a16:creationId xmlns:a16="http://schemas.microsoft.com/office/drawing/2014/main" id="{60E22191-8263-4297-A150-1D74FFD1236B}"/>
              </a:ext>
            </a:extLst>
          </p:cNvPr>
          <p:cNvGrpSpPr/>
          <p:nvPr/>
        </p:nvGrpSpPr>
        <p:grpSpPr>
          <a:xfrm rot="5400000">
            <a:off x="2154739" y="5181582"/>
            <a:ext cx="164113" cy="164113"/>
            <a:chOff x="0" y="0"/>
            <a:chExt cx="6350000" cy="6350000"/>
          </a:xfrm>
        </p:grpSpPr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C1FA06E-A4A2-45F2-9E8B-81FB88173E3B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grpSp>
        <p:nvGrpSpPr>
          <p:cNvPr id="66" name="Group 16">
            <a:extLst>
              <a:ext uri="{FF2B5EF4-FFF2-40B4-BE49-F238E27FC236}">
                <a16:creationId xmlns:a16="http://schemas.microsoft.com/office/drawing/2014/main" id="{A7ED8139-12E1-4318-B3E0-81658D4EC66B}"/>
              </a:ext>
            </a:extLst>
          </p:cNvPr>
          <p:cNvGrpSpPr/>
          <p:nvPr/>
        </p:nvGrpSpPr>
        <p:grpSpPr>
          <a:xfrm rot="5400000">
            <a:off x="2154739" y="4120304"/>
            <a:ext cx="164113" cy="164113"/>
            <a:chOff x="0" y="0"/>
            <a:chExt cx="6350000" cy="6350000"/>
          </a:xfrm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E0C135-F256-44C4-9399-9BCF95B92DFF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grpSp>
        <p:nvGrpSpPr>
          <p:cNvPr id="74" name="Group 16">
            <a:extLst>
              <a:ext uri="{FF2B5EF4-FFF2-40B4-BE49-F238E27FC236}">
                <a16:creationId xmlns:a16="http://schemas.microsoft.com/office/drawing/2014/main" id="{78D97A02-31CA-4001-829F-A0EF312F49ED}"/>
              </a:ext>
            </a:extLst>
          </p:cNvPr>
          <p:cNvGrpSpPr/>
          <p:nvPr/>
        </p:nvGrpSpPr>
        <p:grpSpPr>
          <a:xfrm rot="5400000">
            <a:off x="2154739" y="6248830"/>
            <a:ext cx="164113" cy="164113"/>
            <a:chOff x="0" y="0"/>
            <a:chExt cx="6350000" cy="6350000"/>
          </a:xfrm>
        </p:grpSpPr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4A277CCF-589E-4D0E-A5C2-B213E0EC871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76" name="TextBox 18">
            <a:extLst>
              <a:ext uri="{FF2B5EF4-FFF2-40B4-BE49-F238E27FC236}">
                <a16:creationId xmlns:a16="http://schemas.microsoft.com/office/drawing/2014/main" id="{5B728E1D-D987-4FA4-A823-7A19677A3B11}"/>
              </a:ext>
            </a:extLst>
          </p:cNvPr>
          <p:cNvSpPr txBox="1"/>
          <p:nvPr/>
        </p:nvSpPr>
        <p:spPr>
          <a:xfrm>
            <a:off x="2537928" y="6303298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05. </a:t>
            </a:r>
            <a:r>
              <a:rPr lang="ko-KR" alt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이벤트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7" name="TextBox 18">
            <a:extLst>
              <a:ext uri="{FF2B5EF4-FFF2-40B4-BE49-F238E27FC236}">
                <a16:creationId xmlns:a16="http://schemas.microsoft.com/office/drawing/2014/main" id="{28205AB5-B971-4673-BB95-26745D11D174}"/>
              </a:ext>
            </a:extLst>
          </p:cNvPr>
          <p:cNvSpPr txBox="1"/>
          <p:nvPr/>
        </p:nvSpPr>
        <p:spPr>
          <a:xfrm>
            <a:off x="2537928" y="7370546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06. </a:t>
            </a:r>
            <a:r>
              <a:rPr lang="ko-KR" altLang="en-US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플레이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90880ABD-547B-431E-98D3-069E32842DA8}"/>
              </a:ext>
            </a:extLst>
          </p:cNvPr>
          <p:cNvSpPr txBox="1"/>
          <p:nvPr/>
        </p:nvSpPr>
        <p:spPr>
          <a:xfrm>
            <a:off x="2537928" y="8437794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07. </a:t>
            </a:r>
            <a:r>
              <a:rPr lang="ko-KR" altLang="en-US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아이템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87" name="Group 16">
            <a:extLst>
              <a:ext uri="{FF2B5EF4-FFF2-40B4-BE49-F238E27FC236}">
                <a16:creationId xmlns:a16="http://schemas.microsoft.com/office/drawing/2014/main" id="{8EFE2D5D-2975-437D-910B-63A938C5AFB6}"/>
              </a:ext>
            </a:extLst>
          </p:cNvPr>
          <p:cNvGrpSpPr/>
          <p:nvPr/>
        </p:nvGrpSpPr>
        <p:grpSpPr>
          <a:xfrm rot="5400000">
            <a:off x="2154739" y="7316078"/>
            <a:ext cx="164113" cy="164113"/>
            <a:chOff x="0" y="0"/>
            <a:chExt cx="6350000" cy="6350000"/>
          </a:xfrm>
        </p:grpSpPr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61426A45-B055-4730-A7DA-4F7BE45072C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grpSp>
        <p:nvGrpSpPr>
          <p:cNvPr id="89" name="Group 16">
            <a:extLst>
              <a:ext uri="{FF2B5EF4-FFF2-40B4-BE49-F238E27FC236}">
                <a16:creationId xmlns:a16="http://schemas.microsoft.com/office/drawing/2014/main" id="{ADD81BAD-5BF6-4BA0-86DC-8694D13F86BE}"/>
              </a:ext>
            </a:extLst>
          </p:cNvPr>
          <p:cNvGrpSpPr/>
          <p:nvPr/>
        </p:nvGrpSpPr>
        <p:grpSpPr>
          <a:xfrm rot="5400000">
            <a:off x="2154739" y="8383326"/>
            <a:ext cx="164113" cy="164113"/>
            <a:chOff x="0" y="0"/>
            <a:chExt cx="6350000" cy="6350000"/>
          </a:xfrm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65EFBA14-3A41-4FFD-9CD7-20CB0B1FB9CD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grpSp>
        <p:nvGrpSpPr>
          <p:cNvPr id="91" name="Group 16">
            <a:extLst>
              <a:ext uri="{FF2B5EF4-FFF2-40B4-BE49-F238E27FC236}">
                <a16:creationId xmlns:a16="http://schemas.microsoft.com/office/drawing/2014/main" id="{5C2A46B9-959B-41EA-8E08-5A2018E042B6}"/>
              </a:ext>
            </a:extLst>
          </p:cNvPr>
          <p:cNvGrpSpPr/>
          <p:nvPr/>
        </p:nvGrpSpPr>
        <p:grpSpPr>
          <a:xfrm rot="5400000">
            <a:off x="2154739" y="9396472"/>
            <a:ext cx="164113" cy="164113"/>
            <a:chOff x="0" y="0"/>
            <a:chExt cx="6350000" cy="6350000"/>
          </a:xfrm>
        </p:grpSpPr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A379BBF4-7A31-4D47-BB65-545DD32661F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40" name="TextBox 18">
            <a:extLst>
              <a:ext uri="{FF2B5EF4-FFF2-40B4-BE49-F238E27FC236}">
                <a16:creationId xmlns:a16="http://schemas.microsoft.com/office/drawing/2014/main" id="{90880ABD-547B-431E-98D3-069E32842DA8}"/>
              </a:ext>
            </a:extLst>
          </p:cNvPr>
          <p:cNvSpPr txBox="1"/>
          <p:nvPr/>
        </p:nvSpPr>
        <p:spPr>
          <a:xfrm>
            <a:off x="2537928" y="9360232"/>
            <a:ext cx="360000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5"/>
              </a:lnSpc>
            </a:pPr>
            <a:r>
              <a:rPr lang="en-US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08. </a:t>
            </a:r>
            <a:r>
              <a:rPr lang="ko-KR" altLang="en-US" sz="3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유물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03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01</a:t>
            </a: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게임소개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301D82-4DA9-4979-8890-F58A0FED8558}"/>
              </a:ext>
            </a:extLst>
          </p:cNvPr>
          <p:cNvSpPr/>
          <p:nvPr/>
        </p:nvSpPr>
        <p:spPr>
          <a:xfrm>
            <a:off x="1500376" y="3511047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A218298-CB73-46E6-81AF-9523B8397174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게임 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F1EEA8-B5A9-4CF2-82A6-1C71FEB5D265}"/>
              </a:ext>
            </a:extLst>
          </p:cNvPr>
          <p:cNvSpPr txBox="1"/>
          <p:nvPr/>
        </p:nvSpPr>
        <p:spPr>
          <a:xfrm>
            <a:off x="1500375" y="3746500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카드 게임 형식의 전투를 하며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스테이지를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진행하는 게임이다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4C3ADA1-AD5A-456F-9648-E95C7B0E5ACF}"/>
              </a:ext>
            </a:extLst>
          </p:cNvPr>
          <p:cNvSpPr/>
          <p:nvPr/>
        </p:nvSpPr>
        <p:spPr>
          <a:xfrm>
            <a:off x="1500376" y="4486323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A778DF-60C4-45DB-8CBD-36A15A0495EE}"/>
              </a:ext>
            </a:extLst>
          </p:cNvPr>
          <p:cNvSpPr/>
          <p:nvPr/>
        </p:nvSpPr>
        <p:spPr>
          <a:xfrm>
            <a:off x="1500378" y="4281538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게임 목표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C18815-9B69-4332-A23F-ABE6D8E34034}"/>
              </a:ext>
            </a:extLst>
          </p:cNvPr>
          <p:cNvSpPr txBox="1"/>
          <p:nvPr/>
        </p:nvSpPr>
        <p:spPr>
          <a:xfrm>
            <a:off x="1500375" y="4721776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스테이지를 진행하여 최종 보스를 물리치는 것을 목표로 하는 게임이다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7635DA8-6B63-44B9-98D2-717C0DDF57E7}"/>
              </a:ext>
            </a:extLst>
          </p:cNvPr>
          <p:cNvSpPr/>
          <p:nvPr/>
        </p:nvSpPr>
        <p:spPr>
          <a:xfrm>
            <a:off x="1500376" y="5459294"/>
            <a:ext cx="5488230" cy="14854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BE955C5-3864-45B4-80E0-68BBDDB9C902}"/>
              </a:ext>
            </a:extLst>
          </p:cNvPr>
          <p:cNvSpPr/>
          <p:nvPr/>
        </p:nvSpPr>
        <p:spPr>
          <a:xfrm>
            <a:off x="1500378" y="5254508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5C2A4C-39F8-41C0-B943-9560906BABCD}"/>
              </a:ext>
            </a:extLst>
          </p:cNvPr>
          <p:cNvSpPr txBox="1"/>
          <p:nvPr/>
        </p:nvSpPr>
        <p:spPr>
          <a:xfrm>
            <a:off x="1500375" y="5694746"/>
            <a:ext cx="548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카드를 사용하기 위한 행동 포인트가 매 턴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개가 주어진다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매 턴이 시작될 때 </a:t>
            </a: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덱에서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카드를 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장 뽑아서 전투를 하며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매 턴이 끝날 때마다 손에 남은 카드를 모두 버린다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덱을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모두 소진하면 버린 카드 더미를 다시 섞어 카드 더미로 돌린다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0782888-23E6-4A58-8132-C0AFB1D3C125}"/>
              </a:ext>
            </a:extLst>
          </p:cNvPr>
          <p:cNvSpPr/>
          <p:nvPr/>
        </p:nvSpPr>
        <p:spPr>
          <a:xfrm>
            <a:off x="1500376" y="7269822"/>
            <a:ext cx="5488230" cy="117980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ACFE2F2-77EA-4D3E-B43C-272F44F88A0F}"/>
              </a:ext>
            </a:extLst>
          </p:cNvPr>
          <p:cNvSpPr/>
          <p:nvPr/>
        </p:nvSpPr>
        <p:spPr>
          <a:xfrm>
            <a:off x="1500378" y="7065036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이동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3B12BD-C73A-44C6-B024-BE4EC3702F19}"/>
              </a:ext>
            </a:extLst>
          </p:cNvPr>
          <p:cNvSpPr txBox="1"/>
          <p:nvPr/>
        </p:nvSpPr>
        <p:spPr>
          <a:xfrm>
            <a:off x="1500375" y="7505274"/>
            <a:ext cx="548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전투로 이루어진 스테이지 중간 중간에 상점이나 랜덤 이벤트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 등이 랜덤으로 배치되어 있고 플레이어는 루트를 선택해서 진행 할 수 있다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9C1046C-E762-411D-99F3-ED5C8FDCC3FE}"/>
              </a:ext>
            </a:extLst>
          </p:cNvPr>
          <p:cNvSpPr/>
          <p:nvPr/>
        </p:nvSpPr>
        <p:spPr>
          <a:xfrm>
            <a:off x="1500376" y="8774720"/>
            <a:ext cx="5488230" cy="117980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077710F-9A3F-426F-92E4-60A62F46D55B}"/>
              </a:ext>
            </a:extLst>
          </p:cNvPr>
          <p:cNvSpPr/>
          <p:nvPr/>
        </p:nvSpPr>
        <p:spPr>
          <a:xfrm>
            <a:off x="1500378" y="8569934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보상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B8B61C-5F27-4EE3-A0CB-CA6CDDABD825}"/>
              </a:ext>
            </a:extLst>
          </p:cNvPr>
          <p:cNvSpPr txBox="1"/>
          <p:nvPr/>
        </p:nvSpPr>
        <p:spPr>
          <a:xfrm>
            <a:off x="1500375" y="9010172"/>
            <a:ext cx="548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전투 스테이지에서 승리하면 골드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아이템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카드 등 각종 보상을 획득할 수 있으며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 스테이지에서 승리하면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유물을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추가로 획득할 수 있다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5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04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02</a:t>
            </a: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캐릭터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3511047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모험가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746500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모험가는 준수한 능력을 바탕으로 만능형 클래스이다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380E96-CE19-48EE-B8B1-643CAF1B8677}"/>
              </a:ext>
            </a:extLst>
          </p:cNvPr>
          <p:cNvSpPr/>
          <p:nvPr/>
        </p:nvSpPr>
        <p:spPr>
          <a:xfrm>
            <a:off x="1500376" y="4664997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E751FA-EE6A-4671-B636-7AC9825A3539}"/>
              </a:ext>
            </a:extLst>
          </p:cNvPr>
          <p:cNvSpPr/>
          <p:nvPr/>
        </p:nvSpPr>
        <p:spPr>
          <a:xfrm>
            <a:off x="1500378" y="446021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기사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E707BC-BFB7-4741-B956-3DAC36FE25C1}"/>
              </a:ext>
            </a:extLst>
          </p:cNvPr>
          <p:cNvSpPr txBox="1"/>
          <p:nvPr/>
        </p:nvSpPr>
        <p:spPr>
          <a:xfrm>
            <a:off x="1500375" y="4900450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기사는 높은 체력과 방어력을 가지고 있는 클래스이다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98A30B-B2EE-4602-8EC3-D143CD66DE79}"/>
              </a:ext>
            </a:extLst>
          </p:cNvPr>
          <p:cNvSpPr/>
          <p:nvPr/>
        </p:nvSpPr>
        <p:spPr>
          <a:xfrm>
            <a:off x="1500376" y="5812642"/>
            <a:ext cx="5488230" cy="95313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6CB1C6-17E1-4503-AE1B-5B57CFE39C0F}"/>
              </a:ext>
            </a:extLst>
          </p:cNvPr>
          <p:cNvSpPr/>
          <p:nvPr/>
        </p:nvSpPr>
        <p:spPr>
          <a:xfrm>
            <a:off x="1500378" y="5607857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마법사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3389030-444A-46DB-9F2C-F9F43E1B2EB7}"/>
              </a:ext>
            </a:extLst>
          </p:cNvPr>
          <p:cNvSpPr txBox="1"/>
          <p:nvPr/>
        </p:nvSpPr>
        <p:spPr>
          <a:xfrm>
            <a:off x="1500375" y="6048095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마법사는 높은 공격력을 가지고 있지만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낮은 방어력으로 인해 전략적인 플레이가 요구되는 클래스이다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218E2AE-7918-4A89-8CF5-94CF1C51755C}"/>
              </a:ext>
            </a:extLst>
          </p:cNvPr>
          <p:cNvSpPr/>
          <p:nvPr/>
        </p:nvSpPr>
        <p:spPr>
          <a:xfrm>
            <a:off x="1500376" y="7265546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397A0A6-AA7C-475A-BAC2-CAF08709AF3B}"/>
              </a:ext>
            </a:extLst>
          </p:cNvPr>
          <p:cNvSpPr/>
          <p:nvPr/>
        </p:nvSpPr>
        <p:spPr>
          <a:xfrm>
            <a:off x="1500378" y="7060761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도적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39E1F0-A31A-4F73-8114-ECE1BDBDF834}"/>
              </a:ext>
            </a:extLst>
          </p:cNvPr>
          <p:cNvSpPr txBox="1"/>
          <p:nvPr/>
        </p:nvSpPr>
        <p:spPr>
          <a:xfrm>
            <a:off x="1500375" y="7500999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도적은 적을 처치 할 때마다 골드를 획득할 수 있는 클래스이다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2E531B2-027D-41B9-92D0-707BF310C69C}"/>
              </a:ext>
            </a:extLst>
          </p:cNvPr>
          <p:cNvSpPr/>
          <p:nvPr/>
        </p:nvSpPr>
        <p:spPr>
          <a:xfrm>
            <a:off x="1500376" y="8413191"/>
            <a:ext cx="5488230" cy="64787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16B6367-AB00-4D60-8AB4-96DCA990AC27}"/>
              </a:ext>
            </a:extLst>
          </p:cNvPr>
          <p:cNvSpPr/>
          <p:nvPr/>
        </p:nvSpPr>
        <p:spPr>
          <a:xfrm>
            <a:off x="1500378" y="8208406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도박 중독자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4AD1F9-3A27-4C03-8298-431A0BFF3493}"/>
              </a:ext>
            </a:extLst>
          </p:cNvPr>
          <p:cNvSpPr txBox="1"/>
          <p:nvPr/>
        </p:nvSpPr>
        <p:spPr>
          <a:xfrm>
            <a:off x="1500375" y="8648644"/>
            <a:ext cx="54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모든 선택을 운에 맡겨보세요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62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05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03</a:t>
            </a: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몬스터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3511047"/>
            <a:ext cx="5488230" cy="14357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몬스터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746500"/>
            <a:ext cx="548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슬라임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늑대 등 다양한 몬스터가 </a:t>
            </a:r>
            <a:r>
              <a:rPr lang="ko-KR" altLang="en-US" sz="1200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랜덤한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형식으로 등장한다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몬스터의 공격력은 강력하지는 않지만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한 스테이지에 다수의 적이 나오는 것이 특징이다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5809177"/>
            <a:ext cx="5488230" cy="1754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5604393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6044631"/>
            <a:ext cx="548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몬스터는 높은 공격력과 방어력을 가지고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몬스터는 기본적으로 하나의 적이 나오지만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상황에 따라 다수의 적을 상대해야 할 수도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몬스터의 보상으로 카드를 얻을 수 없지만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대신 다량의 골드와 유물을 추가로 얻을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8678255"/>
            <a:ext cx="5488230" cy="121887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8473470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보스 몬스터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8913708"/>
            <a:ext cx="5488231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이 게임의 목표인 보스몬스터는 높은 공격력 및 강력한 스킬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높은 체력을 가지고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보스 몬스터 처치 시 엔딩이 진행된다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24" y="1816409"/>
            <a:ext cx="2007632" cy="2011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52" y="4308007"/>
            <a:ext cx="2026833" cy="2026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41" y="6599793"/>
            <a:ext cx="2381779" cy="23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1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06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04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카드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3511047"/>
            <a:ext cx="5488230" cy="94180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공격 카드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746500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공격에 사용되는 카드로 카드에 부여된 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/>
            </a:r>
            <a:b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</a:b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공격력 수치만큼 적을 공격한다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5621928"/>
            <a:ext cx="5488230" cy="8817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5417143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방어 카드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5857381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방어에 사용되는 카드로 카드에 부여된 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/>
            </a:r>
            <a:b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</a:b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방어력 수치만큼 적의 공격을 막아준다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7667240"/>
            <a:ext cx="5488230" cy="8817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7462455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스킬 카드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7902693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적에게 강력한 공격을 하거나</a:t>
            </a:r>
            <a:r>
              <a:rPr lang="en-US" altLang="ko-KR" sz="1200" dirty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적의 공격을 무시하는 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/>
            </a:r>
            <a:b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</a:b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등의 플레이 상황에 맞게 사용할 수 있는 카드이다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40" y="3079088"/>
            <a:ext cx="1080000" cy="1373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55" y="5152041"/>
            <a:ext cx="1080000" cy="1373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55" y="7175264"/>
            <a:ext cx="1080000" cy="13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7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07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05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이벤트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3511048"/>
            <a:ext cx="5488230" cy="8817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몬스터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746500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몬스터와의 전투에서 승리하면 보상으로 소량의 골드와 아이템 또는 카드 등 여러가지 보상을 선택해서 획득할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4805428"/>
            <a:ext cx="5488230" cy="13926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460064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5040880"/>
            <a:ext cx="5488231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엘리트 몬스터는 일반 몬스터와 다르게 높은 체력 및 공격력 또는 스킬을 가지고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보상으로 대량의 골드와 아이템을 얻을 수 있으며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추가로 유물을 획득할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6640683"/>
            <a:ext cx="5488230" cy="11587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6435897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수수께끼 상인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6876135"/>
            <a:ext cx="548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수수께끼 상인은 여러가지 아이템 및 카드를 판매하며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구매 시 골드가 필요하다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수수께끼 상인에게 물품을 구매할 때마다 가격이 오른다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8242028"/>
            <a:ext cx="5488230" cy="68607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803724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휴식처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8477480"/>
            <a:ext cx="5488231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이곳에서 휴식을 선택하여 체력을 회복시킬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6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08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06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게임 플레이</a:t>
            </a:r>
            <a:endParaRPr lang="en-US" sz="3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5" y="3417891"/>
            <a:ext cx="2875081" cy="114903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7" y="3213105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진행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653343"/>
            <a:ext cx="287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20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스테이지로 구성된 스테이지를 진행하여 최종 목표인 보스 몬스터를 물리친다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2" t="37664" r="33449" b="-1792"/>
          <a:stretch/>
        </p:blipFill>
        <p:spPr>
          <a:xfrm>
            <a:off x="5192861" y="3213105"/>
            <a:ext cx="1800000" cy="135381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5093148"/>
            <a:ext cx="2875080" cy="11587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4888361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상점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5328599"/>
            <a:ext cx="287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스테이지 중간 중간에 </a:t>
            </a:r>
            <a:r>
              <a:rPr lang="ko-KR" altLang="en-US" sz="1200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랜덤하게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등장하는 수수께끼 상인에게 여러가지 물건들을 구매할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77" y="4888362"/>
            <a:ext cx="1800000" cy="136356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6943028"/>
            <a:ext cx="2875080" cy="11587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6738241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전투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7178479"/>
            <a:ext cx="2875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플레이어는 카드 게임 형식의 전투로 적을 물리칠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77" y="6738241"/>
            <a:ext cx="1800000" cy="136356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8761719"/>
            <a:ext cx="2875080" cy="8817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855693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보상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8997170"/>
            <a:ext cx="2875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전투에서 승리하여 랜덤으로 등장한 보상 중 선택하여 획득할 수 있다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878" y="8556931"/>
            <a:ext cx="1800000" cy="10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1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8485" y="0"/>
            <a:ext cx="238015" cy="10692003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</p:sp>
      <p:grpSp>
        <p:nvGrpSpPr>
          <p:cNvPr id="37" name="Group 37"/>
          <p:cNvGrpSpPr/>
          <p:nvPr/>
        </p:nvGrpSpPr>
        <p:grpSpPr>
          <a:xfrm>
            <a:off x="4144233" y="10153541"/>
            <a:ext cx="286862" cy="286862"/>
            <a:chOff x="0" y="0"/>
            <a:chExt cx="6350000" cy="6350000"/>
          </a:xfrm>
        </p:grpSpPr>
        <p:sp>
          <p:nvSpPr>
            <p:cNvPr id="38" name="Freeform 3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3760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4199870" y="10195479"/>
            <a:ext cx="175587" cy="15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"/>
              </a:lnSpc>
            </a:pPr>
            <a:r>
              <a:rPr lang="en-US" sz="967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09</a:t>
            </a:r>
            <a:endParaRPr lang="en-US" sz="967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0" y="0"/>
            <a:ext cx="1253342" cy="10692003"/>
          </a:xfrm>
          <a:custGeom>
            <a:avLst/>
            <a:gdLst/>
            <a:ahLst/>
            <a:cxnLst/>
            <a:rect l="l" t="t" r="r" b="b"/>
            <a:pathLst>
              <a:path w="449169" h="3831772">
                <a:moveTo>
                  <a:pt x="0" y="0"/>
                </a:moveTo>
                <a:lnTo>
                  <a:pt x="449169" y="0"/>
                </a:lnTo>
                <a:lnTo>
                  <a:pt x="44916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1F2839"/>
          </a:solidFill>
        </p:spPr>
        <p:txBody>
          <a:bodyPr/>
          <a:lstStyle/>
          <a:p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0" y="-79734"/>
            <a:ext cx="2268002" cy="234773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26"/>
              </a:lnSpc>
            </a:pPr>
            <a:endParaRPr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6" name="TextBox 46"/>
          <p:cNvSpPr txBox="1"/>
          <p:nvPr/>
        </p:nvSpPr>
        <p:spPr>
          <a:xfrm rot="-5400000">
            <a:off x="-2199001" y="2599919"/>
            <a:ext cx="5844252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55"/>
              </a:lnSpc>
              <a:spcBef>
                <a:spcPct val="0"/>
              </a:spcBef>
            </a:pPr>
            <a:r>
              <a:rPr lang="en-US" altLang="ko-KR" sz="3500" dirty="0">
                <a:solidFill>
                  <a:srgbClr val="F5F5EF"/>
                </a:solidFill>
                <a:latin typeface="Monotype Corsiva" panose="03010101010201010101" pitchFamily="66" charset="0"/>
                <a:ea typeface="HY견명조" panose="02030600000101010101" pitchFamily="18" charset="-127"/>
              </a:rPr>
              <a:t>Slay the Spire</a:t>
            </a:r>
            <a:endParaRPr lang="en-US" altLang="ko-KR" sz="3500" dirty="0">
              <a:solidFill>
                <a:srgbClr val="F5F5EF"/>
              </a:solidFill>
              <a:latin typeface="Monotype Corsiva" panose="03010101010201010101" pitchFamily="66" charset="0"/>
              <a:ea typeface="HY견명조" panose="02030600000101010101" pitchFamily="18" charset="-127"/>
            </a:endParaRPr>
          </a:p>
        </p:txBody>
      </p:sp>
      <p:sp>
        <p:nvSpPr>
          <p:cNvPr id="52" name="Freeform 3">
            <a:extLst>
              <a:ext uri="{FF2B5EF4-FFF2-40B4-BE49-F238E27FC236}">
                <a16:creationId xmlns:a16="http://schemas.microsoft.com/office/drawing/2014/main" id="{7B2A94B3-8B40-57E2-D3F2-6F1F9E85B4B5}"/>
              </a:ext>
            </a:extLst>
          </p:cNvPr>
          <p:cNvSpPr/>
          <p:nvPr/>
        </p:nvSpPr>
        <p:spPr>
          <a:xfrm>
            <a:off x="0" y="0"/>
            <a:ext cx="320946" cy="5844254"/>
          </a:xfrm>
          <a:custGeom>
            <a:avLst/>
            <a:gdLst/>
            <a:ahLst/>
            <a:cxnLst/>
            <a:rect l="l" t="t" r="r" b="b"/>
            <a:pathLst>
              <a:path w="85299" h="3831772">
                <a:moveTo>
                  <a:pt x="0" y="0"/>
                </a:moveTo>
                <a:lnTo>
                  <a:pt x="85299" y="0"/>
                </a:lnTo>
                <a:lnTo>
                  <a:pt x="85299" y="3831772"/>
                </a:lnTo>
                <a:lnTo>
                  <a:pt x="0" y="3831772"/>
                </a:lnTo>
                <a:close/>
              </a:path>
            </a:pathLst>
          </a:custGeom>
          <a:solidFill>
            <a:srgbClr val="213760"/>
          </a:solidFill>
        </p:spPr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8B429694-857F-4394-B863-9A950AD5B036}"/>
              </a:ext>
            </a:extLst>
          </p:cNvPr>
          <p:cNvGrpSpPr/>
          <p:nvPr/>
        </p:nvGrpSpPr>
        <p:grpSpPr>
          <a:xfrm>
            <a:off x="2004462" y="2117475"/>
            <a:ext cx="2840134" cy="218894"/>
            <a:chOff x="0" y="0"/>
            <a:chExt cx="1977379" cy="152400"/>
          </a:xfrm>
        </p:grpSpPr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E9E59A-4EAC-4FED-8BFD-0EB49E4D818B}"/>
                </a:ext>
              </a:extLst>
            </p:cNvPr>
            <p:cNvSpPr/>
            <p:nvPr/>
          </p:nvSpPr>
          <p:spPr>
            <a:xfrm>
              <a:off x="0" y="0"/>
              <a:ext cx="1977379" cy="152400"/>
            </a:xfrm>
            <a:custGeom>
              <a:avLst/>
              <a:gdLst/>
              <a:ahLst/>
              <a:cxnLst/>
              <a:rect l="l" t="t" r="r" b="b"/>
              <a:pathLst>
                <a:path w="1977379" h="152400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0DED94A6-F7C1-4E4D-A9A2-3A8075FE2471}"/>
              </a:ext>
            </a:extLst>
          </p:cNvPr>
          <p:cNvGrpSpPr/>
          <p:nvPr/>
        </p:nvGrpSpPr>
        <p:grpSpPr>
          <a:xfrm rot="-5400000">
            <a:off x="6770378" y="2132754"/>
            <a:ext cx="234221" cy="204777"/>
            <a:chOff x="0" y="0"/>
            <a:chExt cx="1930400" cy="1687728"/>
          </a:xfrm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1EF5E3F8-7AA0-4DF8-9C40-31A6D0913549}"/>
                </a:ext>
              </a:extLst>
            </p:cNvPr>
            <p:cNvSpPr/>
            <p:nvPr/>
          </p:nvSpPr>
          <p:spPr>
            <a:xfrm>
              <a:off x="0" y="0"/>
              <a:ext cx="1930400" cy="1687728"/>
            </a:xfrm>
            <a:custGeom>
              <a:avLst/>
              <a:gdLst/>
              <a:ahLst/>
              <a:cxnLst/>
              <a:rect l="l" t="t" r="r" b="b"/>
              <a:pathLst>
                <a:path w="1930400" h="1687728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4FF52D19-11ED-4B37-A0E6-37784CD09D3B}"/>
              </a:ext>
            </a:extLst>
          </p:cNvPr>
          <p:cNvGrpSpPr/>
          <p:nvPr/>
        </p:nvGrpSpPr>
        <p:grpSpPr>
          <a:xfrm>
            <a:off x="1499101" y="1143383"/>
            <a:ext cx="1140637" cy="1140637"/>
            <a:chOff x="0" y="0"/>
            <a:chExt cx="6350000" cy="6350000"/>
          </a:xfrm>
        </p:grpSpPr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831A833-B1A2-442E-8EA0-45C8CE7FD0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7" name="Group 15">
            <a:extLst>
              <a:ext uri="{FF2B5EF4-FFF2-40B4-BE49-F238E27FC236}">
                <a16:creationId xmlns:a16="http://schemas.microsoft.com/office/drawing/2014/main" id="{EEC1AFFA-2E41-48FB-B5AF-B8F97D1B283F}"/>
              </a:ext>
            </a:extLst>
          </p:cNvPr>
          <p:cNvGrpSpPr/>
          <p:nvPr/>
        </p:nvGrpSpPr>
        <p:grpSpPr>
          <a:xfrm>
            <a:off x="1578160" y="1222442"/>
            <a:ext cx="982519" cy="982519"/>
            <a:chOff x="0" y="0"/>
            <a:chExt cx="6350000" cy="6350000"/>
          </a:xfrm>
        </p:grpSpPr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6D929B4C-4797-44AF-81F9-2B2ECC8DB09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9" name="Group 17">
            <a:extLst>
              <a:ext uri="{FF2B5EF4-FFF2-40B4-BE49-F238E27FC236}">
                <a16:creationId xmlns:a16="http://schemas.microsoft.com/office/drawing/2014/main" id="{B6807B38-577F-457D-BAD8-FFF6D64A5077}"/>
              </a:ext>
            </a:extLst>
          </p:cNvPr>
          <p:cNvGrpSpPr/>
          <p:nvPr/>
        </p:nvGrpSpPr>
        <p:grpSpPr>
          <a:xfrm>
            <a:off x="2069420" y="1095233"/>
            <a:ext cx="997338" cy="1180386"/>
            <a:chOff x="0" y="0"/>
            <a:chExt cx="637363" cy="754342"/>
          </a:xfrm>
        </p:grpSpPr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4DBE0DF-E974-453B-8BF4-818B7061A755}"/>
                </a:ext>
              </a:extLst>
            </p:cNvPr>
            <p:cNvSpPr/>
            <p:nvPr/>
          </p:nvSpPr>
          <p:spPr>
            <a:xfrm>
              <a:off x="0" y="0"/>
              <a:ext cx="637363" cy="754342"/>
            </a:xfrm>
            <a:custGeom>
              <a:avLst/>
              <a:gdLst/>
              <a:ahLst/>
              <a:cxnLst/>
              <a:rect l="l" t="t" r="r" b="b"/>
              <a:pathLst>
                <a:path w="637363" h="754342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1" name="Freeform 20">
            <a:extLst>
              <a:ext uri="{FF2B5EF4-FFF2-40B4-BE49-F238E27FC236}">
                <a16:creationId xmlns:a16="http://schemas.microsoft.com/office/drawing/2014/main" id="{7F709F03-5ACE-4CAF-B434-4FB64E922A24}"/>
              </a:ext>
            </a:extLst>
          </p:cNvPr>
          <p:cNvSpPr/>
          <p:nvPr/>
        </p:nvSpPr>
        <p:spPr>
          <a:xfrm>
            <a:off x="1580352" y="1095233"/>
            <a:ext cx="978135" cy="98251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13760"/>
          </a:solidFill>
        </p:spPr>
      </p:sp>
      <p:sp>
        <p:nvSpPr>
          <p:cNvPr id="62" name="AutoShape 21">
            <a:extLst>
              <a:ext uri="{FF2B5EF4-FFF2-40B4-BE49-F238E27FC236}">
                <a16:creationId xmlns:a16="http://schemas.microsoft.com/office/drawing/2014/main" id="{48666A8B-F032-40A7-B026-B666CA28E1F1}"/>
              </a:ext>
            </a:extLst>
          </p:cNvPr>
          <p:cNvSpPr/>
          <p:nvPr/>
        </p:nvSpPr>
        <p:spPr>
          <a:xfrm>
            <a:off x="2069420" y="2243776"/>
            <a:ext cx="4818069" cy="0"/>
          </a:xfrm>
          <a:prstGeom prst="line">
            <a:avLst/>
          </a:prstGeom>
          <a:ln w="762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C5EF600F-43A2-420F-96D3-10A59E2C2E51}"/>
              </a:ext>
            </a:extLst>
          </p:cNvPr>
          <p:cNvSpPr txBox="1"/>
          <p:nvPr/>
        </p:nvSpPr>
        <p:spPr>
          <a:xfrm>
            <a:off x="1752668" y="1301345"/>
            <a:ext cx="629591" cy="51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314" dirty="0" smtClean="0">
                <a:solidFill>
                  <a:srgbClr val="FFFFFF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07</a:t>
            </a:r>
            <a:endParaRPr lang="en-US" sz="3314" dirty="0">
              <a:solidFill>
                <a:srgbClr val="FFFFFF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4" name="TextBox 76">
            <a:extLst>
              <a:ext uri="{FF2B5EF4-FFF2-40B4-BE49-F238E27FC236}">
                <a16:creationId xmlns:a16="http://schemas.microsoft.com/office/drawing/2014/main" id="{CF2A9AAA-C3E7-4F51-A7E7-36B114D93BC7}"/>
              </a:ext>
            </a:extLst>
          </p:cNvPr>
          <p:cNvSpPr txBox="1"/>
          <p:nvPr/>
        </p:nvSpPr>
        <p:spPr>
          <a:xfrm>
            <a:off x="2812685" y="1592211"/>
            <a:ext cx="3600000" cy="272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5"/>
              </a:lnSpc>
            </a:pPr>
            <a:r>
              <a:rPr lang="ko-KR" altLang="en-US" sz="5000" dirty="0" smtClean="0">
                <a:solidFill>
                  <a:srgbClr val="031C27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아이템</a:t>
            </a:r>
            <a:endParaRPr lang="en-US" sz="5000" dirty="0">
              <a:solidFill>
                <a:srgbClr val="031C27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3511048"/>
            <a:ext cx="5488230" cy="88178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3306262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등급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3746500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일반 등급의 아이템으로는 체력을 회복 시키거나 각종 </a:t>
            </a:r>
            <a:r>
              <a:rPr lang="ko-KR" altLang="en-US" sz="1200" dirty="0" err="1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스탯을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 증가시키는 등 여러가지 아이템으로 구성한다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5553302"/>
            <a:ext cx="5488230" cy="88178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5348516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희귀 등급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5788754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희귀 등급 아이템으로는 적에게 사용하여 공격을 하거나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도망치거나 하는 등의 아이템으로 구성한다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984D2C1-EB2D-47EF-B43E-752C63F47669}"/>
              </a:ext>
            </a:extLst>
          </p:cNvPr>
          <p:cNvSpPr/>
          <p:nvPr/>
        </p:nvSpPr>
        <p:spPr>
          <a:xfrm>
            <a:off x="1500376" y="7595556"/>
            <a:ext cx="5488230" cy="88178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50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7BBB33F-A07D-42B9-9DAC-1D1D6F0DEE2B}"/>
              </a:ext>
            </a:extLst>
          </p:cNvPr>
          <p:cNvSpPr/>
          <p:nvPr/>
        </p:nvSpPr>
        <p:spPr>
          <a:xfrm>
            <a:off x="1500378" y="7390770"/>
            <a:ext cx="2310833" cy="336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15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전설 등급</a:t>
            </a:r>
            <a:endParaRPr lang="ko-KR" altLang="en-US" sz="15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C52A2F5-4EB1-4CD4-A5D5-EE1026B79277}"/>
              </a:ext>
            </a:extLst>
          </p:cNvPr>
          <p:cNvSpPr txBox="1"/>
          <p:nvPr/>
        </p:nvSpPr>
        <p:spPr>
          <a:xfrm>
            <a:off x="1500375" y="7831008"/>
            <a:ext cx="548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전설 등급 아이템으로는 최대 체력을 증가시키는 등의 플레이어에게 매우 유용한 아이템으로 구성한다</a:t>
            </a:r>
            <a:r>
              <a:rPr lang="en-US" altLang="ko-KR" sz="1200" dirty="0" smtClean="0">
                <a:latin typeface="HY견명조" panose="02030600000101010101" pitchFamily="18" charset="-127"/>
                <a:ea typeface="HY견명조" panose="02030600000101010101" pitchFamily="18" charset="-127"/>
                <a:cs typeface="KoPubWorld돋움체 Bold" panose="00000800000000000000" pitchFamily="2" charset="-127"/>
              </a:rPr>
              <a:t>.</a:t>
            </a:r>
            <a:endParaRPr lang="ko-KR" altLang="en-US" sz="1200" dirty="0">
              <a:latin typeface="HY견명조" panose="02030600000101010101" pitchFamily="18" charset="-127"/>
              <a:ea typeface="HY견명조" panose="0203060000010101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94" y="3212287"/>
            <a:ext cx="476250" cy="476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55" y="3212287"/>
            <a:ext cx="476250" cy="476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07" y="5260839"/>
            <a:ext cx="476250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10" y="5263016"/>
            <a:ext cx="476250" cy="47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3" y="5260839"/>
            <a:ext cx="476250" cy="476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25" y="3228717"/>
            <a:ext cx="476250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87" y="7198748"/>
            <a:ext cx="720952" cy="7209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77" y="7198748"/>
            <a:ext cx="639766" cy="6397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75" y="7137903"/>
            <a:ext cx="834853" cy="8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579</Words>
  <Application>Microsoft Office PowerPoint</Application>
  <PresentationFormat>사용자 지정</PresentationFormat>
  <Paragraphs>129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Arial</vt:lpstr>
      <vt:lpstr>KoPubWorld돋움체 Bold</vt:lpstr>
      <vt:lpstr>Cascadia Code</vt:lpstr>
      <vt:lpstr>Monotype Corsiva</vt:lpstr>
      <vt:lpstr>Calibri</vt:lpstr>
      <vt:lpstr>Wingdings</vt:lpstr>
      <vt:lpstr>HY견명조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 세로 A4 논문 PPT</dc:title>
  <dc:creator>KGA_17</dc:creator>
  <cp:lastModifiedBy>KGA_17</cp:lastModifiedBy>
  <cp:revision>87</cp:revision>
  <dcterms:created xsi:type="dcterms:W3CDTF">2006-08-16T00:00:00Z</dcterms:created>
  <dcterms:modified xsi:type="dcterms:W3CDTF">2023-01-06T03:49:37Z</dcterms:modified>
  <dc:identifier>DAFMAEpRBzY</dc:identifier>
</cp:coreProperties>
</file>